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2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154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DB3DB-6770-47B4-81B1-1DE5E0CA9F01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25771-04BF-4447-B549-A6EF964429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99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25771-04BF-4447-B549-A6EF9644292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4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062E2-92C3-6520-5A25-2111D26F4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23D077-68FD-BE2D-B7FB-C9F5818A0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7A5A8C-D0CC-EF45-8407-F61169C6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061D2-8304-5598-FB3A-1E03BBFD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C16F3-0C10-A9D3-EE83-6199AB11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82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2D8BA-E289-D5D2-F1B9-1A33386C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ED3F7-07C0-F12D-DD76-64E70293E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7B693B-D833-977B-037B-6944BFB6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C4712F-5EEF-43B1-EC53-A399F172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629C45-E9D8-BBC0-C595-577716FC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12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BD2071-2C32-3844-2F87-1B5D8E8AC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606F457-1DE3-ACBB-32CF-145AC9EDC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C8467-F2BB-975F-7E96-83CFFBAA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F423BC-AE94-BEC6-6ECB-48D2B90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DF10F-32DE-3618-9D38-F80549D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9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84596-D660-2B3B-560A-0C1C5DFE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C439C8-E20D-4EFB-1493-0B716F0CD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CE08BB-1626-0678-C071-98F4C1FF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82A2D7-1052-EC1D-6669-F15E2FDE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913CF9-3CED-A0D4-5C1F-EBB11431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25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5DD6D-ADBD-47BA-E300-B6EF6300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E54A8-1A71-6CA0-651C-30801DFB7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132D19-4231-C8C7-1018-3CD30250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822BC-D6FA-BCDE-CCB6-B656E276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A9C9A-178E-43DA-3FFB-93152C04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75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1546A-8AD5-6167-E979-E8958BC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53745-21EE-0A1E-5368-AA225748A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E60DD-17C3-3387-C8EB-8D2951321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195616-8833-F884-C684-50E561E3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EC960-EA57-46C8-3C87-8B1526C9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888DD3-361D-8162-049E-B29D6DB1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00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DFAC2-4B59-377A-26DA-EE139668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9C7A0-7BB7-4B34-AA98-8C85CC1CF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265E1-7A8A-928E-6206-C6FABAE7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B360466-68C9-450C-E96B-70DDB717E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E178BF-FB5F-EE12-4EB1-AE885A69F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668BE6-9E3E-6FD3-CE7C-1BA99D09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C08AF54-15CD-1937-9BAB-0BF01638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60CED2-645E-4196-BD5B-3B9A6281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63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FAA4-40E4-8F06-3039-9638A6BF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FE2AB-84FB-BF5F-9149-D242A3EA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D184F-8BFF-9B94-5C55-E44AB711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CA8968-243A-019D-4ADE-F095CD8D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69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7301C7-DE3A-2CD7-4A85-8CC000E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853AD0-1482-4ED9-34A5-04AB59D6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1C4704-E1DB-C22F-E4FD-9CA9FDB0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3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FCA2A-EA5B-42C6-7797-1D914E74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DE1DC6-2077-10A9-0047-AF594A51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AEAE8C-38A2-0189-157B-B9CD7B032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8968FF-448D-C4D1-4E48-F93588D1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28FCB3-7AC0-57F5-8E1C-24C0FB42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FE75A7-2DC1-7094-AE9C-75835B53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77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302EC-7CAF-3109-2B89-D4A23DF3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25D467B-8297-B749-C9E9-536F46731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FDEA44-C576-7F95-E763-BDBE7427E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5C8DA6-7B4C-89BD-8B8F-14AD99D6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9E1383-C200-1BA6-2DED-EFB927BC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AC0460-2911-CE4A-1585-5492F4AF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47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8A7A12-0B55-5443-7447-893CE84E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4C87F-EDE1-25CD-A68D-AA8FD6FB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837224-EDF8-5D21-260B-044C8C384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2063C-2388-4370-8960-79BC7D16929F}" type="datetimeFigureOut">
              <a:rPr lang="de-DE" smtClean="0"/>
              <a:t>30.11.2022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15D241-87C5-9100-9FF9-1BEBE0B49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FD5765-C2E8-37A7-4AEE-003E64741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7A09-DF93-47C6-8D41-6652F9464B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56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eg"/><Relationship Id="rId7" Type="http://schemas.openxmlformats.org/officeDocument/2006/relationships/image" Target="../media/image17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5.jp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1560945" y="1183538"/>
            <a:ext cx="9070109" cy="449092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Realisieren eines Rechners als Einzelseiten-Webapplikation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Von Cindy Hinze | Fachinformatikerin Anwendungsentwicklung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EBCA37F5-0CEE-96CC-2E17-D2799B4F0081}"/>
              </a:ext>
            </a:extLst>
          </p:cNvPr>
          <p:cNvSpPr/>
          <p:nvPr/>
        </p:nvSpPr>
        <p:spPr>
          <a:xfrm>
            <a:off x="3285320" y="7319379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Agenda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13D25B1-B359-9343-F44D-3C7EB1296C13}"/>
              </a:ext>
            </a:extLst>
          </p:cNvPr>
          <p:cNvSpPr/>
          <p:nvPr/>
        </p:nvSpPr>
        <p:spPr>
          <a:xfrm>
            <a:off x="306596" y="8481283"/>
            <a:ext cx="2101284" cy="1381233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9D3009D-7B1B-8782-A48C-CB6B3DE8F614}"/>
              </a:ext>
            </a:extLst>
          </p:cNvPr>
          <p:cNvSpPr/>
          <p:nvPr/>
        </p:nvSpPr>
        <p:spPr>
          <a:xfrm>
            <a:off x="2525044" y="9171899"/>
            <a:ext cx="2101284" cy="1381233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4F2A1AE-3E0B-5443-E98B-B044DEA0F5D6}"/>
              </a:ext>
            </a:extLst>
          </p:cNvPr>
          <p:cNvSpPr/>
          <p:nvPr/>
        </p:nvSpPr>
        <p:spPr>
          <a:xfrm>
            <a:off x="4743492" y="9862516"/>
            <a:ext cx="2101284" cy="138123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A6E987F2-F9FC-B2F0-D53A-FFAE1E8F6F1B}"/>
              </a:ext>
            </a:extLst>
          </p:cNvPr>
          <p:cNvSpPr/>
          <p:nvPr/>
        </p:nvSpPr>
        <p:spPr>
          <a:xfrm>
            <a:off x="6961940" y="9171901"/>
            <a:ext cx="2825204" cy="138123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 Implementierung</a:t>
            </a:r>
            <a:endParaRPr lang="de-DE" sz="1900" dirty="0">
              <a:solidFill>
                <a:schemeClr val="tx1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1526E7E-0340-1009-E018-E1034798AC57}"/>
              </a:ext>
            </a:extLst>
          </p:cNvPr>
          <p:cNvSpPr/>
          <p:nvPr/>
        </p:nvSpPr>
        <p:spPr>
          <a:xfrm>
            <a:off x="9904308" y="8481284"/>
            <a:ext cx="2172847" cy="138123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D2898F7-511F-E297-555B-5C4F9009ECCC}"/>
              </a:ext>
            </a:extLst>
          </p:cNvPr>
          <p:cNvCxnSpPr>
            <a:cxnSpLocks/>
            <a:stCxn id="35" idx="4"/>
            <a:endCxn id="36" idx="7"/>
          </p:cNvCxnSpPr>
          <p:nvPr/>
        </p:nvCxnSpPr>
        <p:spPr>
          <a:xfrm flipH="1">
            <a:off x="2100154" y="8195551"/>
            <a:ext cx="4140225" cy="488009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E0C17308-A19D-9DBD-E6F8-286A163E2A28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 flipH="1">
            <a:off x="3575686" y="8195551"/>
            <a:ext cx="2664693" cy="976348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EBCE3CC9-CAF8-A805-692B-58AD2B614B08}"/>
              </a:ext>
            </a:extLst>
          </p:cNvPr>
          <p:cNvCxnSpPr>
            <a:cxnSpLocks/>
            <a:stCxn id="35" idx="4"/>
            <a:endCxn id="38" idx="0"/>
          </p:cNvCxnSpPr>
          <p:nvPr/>
        </p:nvCxnSpPr>
        <p:spPr>
          <a:xfrm flipH="1">
            <a:off x="5794134" y="8195551"/>
            <a:ext cx="446245" cy="1666965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F989893-B36A-5C29-4059-B8C64A93F7FC}"/>
              </a:ext>
            </a:extLst>
          </p:cNvPr>
          <p:cNvCxnSpPr>
            <a:cxnSpLocks/>
            <a:stCxn id="35" idx="4"/>
            <a:endCxn id="39" idx="0"/>
          </p:cNvCxnSpPr>
          <p:nvPr/>
        </p:nvCxnSpPr>
        <p:spPr>
          <a:xfrm>
            <a:off x="6240379" y="8195551"/>
            <a:ext cx="2134163" cy="976350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4E00E2ED-008C-1F76-9549-15D7C9088FE7}"/>
              </a:ext>
            </a:extLst>
          </p:cNvPr>
          <p:cNvCxnSpPr>
            <a:cxnSpLocks/>
            <a:stCxn id="35" idx="4"/>
            <a:endCxn id="40" idx="1"/>
          </p:cNvCxnSpPr>
          <p:nvPr/>
        </p:nvCxnSpPr>
        <p:spPr>
          <a:xfrm>
            <a:off x="6240379" y="8195551"/>
            <a:ext cx="3982135" cy="488010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156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930102" y="-33191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010348" y="-320154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74248" y="-33191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024143" y="19997"/>
            <a:ext cx="2848545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10026405" y="-305567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Implementierung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804696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DB12431-73B7-4320-85EE-7FA0871B0E0C}"/>
              </a:ext>
            </a:extLst>
          </p:cNvPr>
          <p:cNvSpPr/>
          <p:nvPr/>
        </p:nvSpPr>
        <p:spPr>
          <a:xfrm>
            <a:off x="3140941" y="195247"/>
            <a:ext cx="5910118" cy="87617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Agenda</a:t>
            </a:r>
            <a:endParaRPr lang="de-DE" sz="4000" dirty="0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162217" y="1357151"/>
            <a:ext cx="2101284" cy="1381233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2380665" y="2047767"/>
            <a:ext cx="2101284" cy="1381233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4599113" y="2738384"/>
            <a:ext cx="2101284" cy="138123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6817561" y="2047769"/>
            <a:ext cx="2825204" cy="138123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 Implementierung</a:t>
            </a:r>
            <a:endParaRPr lang="de-DE" sz="19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9759929" y="1357152"/>
            <a:ext cx="2172847" cy="138123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Fazit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D243BF-8902-77B3-B2F8-4868DC25942F}"/>
              </a:ext>
            </a:extLst>
          </p:cNvPr>
          <p:cNvCxnSpPr>
            <a:cxnSpLocks/>
            <a:stCxn id="6" idx="4"/>
            <a:endCxn id="4" idx="7"/>
          </p:cNvCxnSpPr>
          <p:nvPr/>
        </p:nvCxnSpPr>
        <p:spPr>
          <a:xfrm flipH="1">
            <a:off x="1955775" y="1071419"/>
            <a:ext cx="4140225" cy="488009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A2D34A9-E22C-339D-CDDD-A4899E82D87B}"/>
              </a:ext>
            </a:extLst>
          </p:cNvPr>
          <p:cNvCxnSpPr>
            <a:cxnSpLocks/>
            <a:stCxn id="6" idx="4"/>
            <a:endCxn id="5" idx="0"/>
          </p:cNvCxnSpPr>
          <p:nvPr/>
        </p:nvCxnSpPr>
        <p:spPr>
          <a:xfrm flipH="1">
            <a:off x="3431307" y="1071419"/>
            <a:ext cx="2664693" cy="976348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2909F81-05A6-F57B-1720-7E5E40D2EBBA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5649755" y="1071419"/>
            <a:ext cx="446245" cy="1666965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143479-41B4-E1C5-8BA5-6F701D862272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6096000" y="1071419"/>
            <a:ext cx="2134163" cy="976350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7BF679B-626A-8D6D-1BFE-CFD831B9E514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6096000" y="1071419"/>
            <a:ext cx="3982135" cy="488010"/>
          </a:xfrm>
          <a:prstGeom prst="line">
            <a:avLst/>
          </a:prstGeom>
          <a:ln w="12700">
            <a:solidFill>
              <a:srgbClr val="33230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9CA81B6A-9579-A8FB-DA12-FDB19757A14E}"/>
              </a:ext>
            </a:extLst>
          </p:cNvPr>
          <p:cNvSpPr/>
          <p:nvPr/>
        </p:nvSpPr>
        <p:spPr>
          <a:xfrm>
            <a:off x="438620" y="7399399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7FCD68FD-300C-0A53-4D3B-9F0355BBCBCA}"/>
              </a:ext>
            </a:extLst>
          </p:cNvPr>
          <p:cNvSpPr/>
          <p:nvPr/>
        </p:nvSpPr>
        <p:spPr>
          <a:xfrm>
            <a:off x="2670353" y="7095714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E8F9E204-5F57-C51B-61DA-32A0807F2E0C}"/>
              </a:ext>
            </a:extLst>
          </p:cNvPr>
          <p:cNvSpPr/>
          <p:nvPr/>
        </p:nvSpPr>
        <p:spPr>
          <a:xfrm>
            <a:off x="4599113" y="7095714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D2C66F65-C75C-77E9-6EEB-FD39AC80C576}"/>
              </a:ext>
            </a:extLst>
          </p:cNvPr>
          <p:cNvSpPr/>
          <p:nvPr/>
        </p:nvSpPr>
        <p:spPr>
          <a:xfrm>
            <a:off x="6527873" y="7095714"/>
            <a:ext cx="2722984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BA6C760A-451A-E208-DEBC-23AF293053ED}"/>
              </a:ext>
            </a:extLst>
          </p:cNvPr>
          <p:cNvSpPr/>
          <p:nvPr/>
        </p:nvSpPr>
        <p:spPr>
          <a:xfrm>
            <a:off x="9534923" y="7117917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33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930102" y="-24085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16183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9059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019355" y="-327770"/>
            <a:ext cx="2722984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10026405" y="-305567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3109CA-4BA7-9C6C-BE95-090A12416997}"/>
              </a:ext>
            </a:extLst>
          </p:cNvPr>
          <p:cNvSpPr/>
          <p:nvPr/>
        </p:nvSpPr>
        <p:spPr>
          <a:xfrm>
            <a:off x="1155400" y="2278122"/>
            <a:ext cx="4757541" cy="203102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Annedore-Leber-Oberschule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Seit 1979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Menschen mit Einschränkungen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DEEE74C-1441-5E20-5CF6-C7A0F330460E}"/>
              </a:ext>
            </a:extLst>
          </p:cNvPr>
          <p:cNvSpPr/>
          <p:nvPr/>
        </p:nvSpPr>
        <p:spPr>
          <a:xfrm>
            <a:off x="5912942" y="4309149"/>
            <a:ext cx="4543424" cy="855811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Individualprojekt: </a:t>
            </a:r>
            <a:r>
              <a:rPr lang="de-DE" sz="2400" dirty="0" err="1">
                <a:solidFill>
                  <a:schemeClr val="tx1"/>
                </a:solidFill>
              </a:rPr>
              <a:t>Scythe</a:t>
            </a:r>
            <a:r>
              <a:rPr lang="de-DE" sz="2400" dirty="0">
                <a:solidFill>
                  <a:schemeClr val="tx1"/>
                </a:solidFill>
              </a:rPr>
              <a:t> Rechner </a:t>
            </a:r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57557D80-AC52-4A3B-CC26-30EBA3CAC291}"/>
              </a:ext>
            </a:extLst>
          </p:cNvPr>
          <p:cNvSpPr/>
          <p:nvPr/>
        </p:nvSpPr>
        <p:spPr>
          <a:xfrm flipV="1">
            <a:off x="6013949" y="3293635"/>
            <a:ext cx="1644693" cy="968988"/>
          </a:xfrm>
          <a:prstGeom prst="bentUpArrow">
            <a:avLst/>
          </a:prstGeom>
          <a:solidFill>
            <a:schemeClr val="tx1">
              <a:lumMod val="65000"/>
              <a:lumOff val="3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Projektumfeld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73368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animBg="1"/>
      <p:bldP spid="12" grpId="0" animBg="1"/>
      <p:bldP spid="1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930102" y="-24085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16183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9059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019355" y="-327770"/>
            <a:ext cx="2722984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10026405" y="-305567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3109CA-4BA7-9C6C-BE95-090A12416997}"/>
              </a:ext>
            </a:extLst>
          </p:cNvPr>
          <p:cNvSpPr/>
          <p:nvPr/>
        </p:nvSpPr>
        <p:spPr>
          <a:xfrm>
            <a:off x="5294425" y="2844224"/>
            <a:ext cx="1237032" cy="58477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Eingabe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DEEE74C-1441-5E20-5CF6-C7A0F330460E}"/>
              </a:ext>
            </a:extLst>
          </p:cNvPr>
          <p:cNvSpPr/>
          <p:nvPr/>
        </p:nvSpPr>
        <p:spPr>
          <a:xfrm>
            <a:off x="1495156" y="4670097"/>
            <a:ext cx="1644693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Berechnen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Projektziel</a:t>
            </a:r>
            <a:endParaRPr lang="de-DE"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2A8FCA-5DFA-AFF5-4226-BB8C4FA1573A}"/>
              </a:ext>
            </a:extLst>
          </p:cNvPr>
          <p:cNvSpPr/>
          <p:nvPr/>
        </p:nvSpPr>
        <p:spPr>
          <a:xfrm>
            <a:off x="8580308" y="4670097"/>
            <a:ext cx="2564944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Daten abspeichern</a:t>
            </a:r>
          </a:p>
        </p:txBody>
      </p:sp>
      <p:pic>
        <p:nvPicPr>
          <p:cNvPr id="6" name="Grafik 5" descr="Tafel mit einfarbiger Füllung">
            <a:extLst>
              <a:ext uri="{FF2B5EF4-FFF2-40B4-BE49-F238E27FC236}">
                <a16:creationId xmlns:a16="http://schemas.microsoft.com/office/drawing/2014/main" id="{E3CDA560-CBFB-7FD8-AC3B-FA6184531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741" y="1941076"/>
            <a:ext cx="914400" cy="914400"/>
          </a:xfrm>
          <a:prstGeom prst="rect">
            <a:avLst/>
          </a:prstGeom>
        </p:spPr>
      </p:pic>
      <p:pic>
        <p:nvPicPr>
          <p:cNvPr id="13" name="Grafik 12" descr="Mathematik mit einfarbiger Füllung">
            <a:extLst>
              <a:ext uri="{FF2B5EF4-FFF2-40B4-BE49-F238E27FC236}">
                <a16:creationId xmlns:a16="http://schemas.microsoft.com/office/drawing/2014/main" id="{F04ABF68-7B4A-8EE1-BE79-14EB05031A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02" y="3744445"/>
            <a:ext cx="914400" cy="914400"/>
          </a:xfrm>
          <a:prstGeom prst="rect">
            <a:avLst/>
          </a:prstGeom>
        </p:spPr>
      </p:pic>
      <p:pic>
        <p:nvPicPr>
          <p:cNvPr id="15" name="Grafik 14" descr="Archivbox (Archiv) mit einfarbiger Füllung">
            <a:extLst>
              <a:ext uri="{FF2B5EF4-FFF2-40B4-BE49-F238E27FC236}">
                <a16:creationId xmlns:a16="http://schemas.microsoft.com/office/drawing/2014/main" id="{737DA82D-ADA4-7405-0F4A-2BB5D4406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7298" y="3755697"/>
            <a:ext cx="914400" cy="914400"/>
          </a:xfrm>
          <a:prstGeom prst="rect">
            <a:avLst/>
          </a:prstGeom>
        </p:spPr>
      </p:pic>
      <p:sp>
        <p:nvSpPr>
          <p:cNvPr id="16" name="Pfeil: nach links, rechts und oben 15">
            <a:extLst>
              <a:ext uri="{FF2B5EF4-FFF2-40B4-BE49-F238E27FC236}">
                <a16:creationId xmlns:a16="http://schemas.microsoft.com/office/drawing/2014/main" id="{84C3C01A-DE54-430B-04DD-E54E24D24C23}"/>
              </a:ext>
            </a:extLst>
          </p:cNvPr>
          <p:cNvSpPr/>
          <p:nvPr/>
        </p:nvSpPr>
        <p:spPr>
          <a:xfrm>
            <a:off x="4902843" y="4342271"/>
            <a:ext cx="2020196" cy="620213"/>
          </a:xfrm>
          <a:custGeom>
            <a:avLst/>
            <a:gdLst>
              <a:gd name="connsiteX0" fmla="*/ 0 w 2020196"/>
              <a:gd name="connsiteY0" fmla="*/ 620213 h 826951"/>
              <a:gd name="connsiteX1" fmla="*/ 206738 w 2020196"/>
              <a:gd name="connsiteY1" fmla="*/ 413476 h 826951"/>
              <a:gd name="connsiteX2" fmla="*/ 206738 w 2020196"/>
              <a:gd name="connsiteY2" fmla="*/ 516844 h 826951"/>
              <a:gd name="connsiteX3" fmla="*/ 906729 w 2020196"/>
              <a:gd name="connsiteY3" fmla="*/ 516844 h 826951"/>
              <a:gd name="connsiteX4" fmla="*/ 906729 w 2020196"/>
              <a:gd name="connsiteY4" fmla="*/ 206738 h 826951"/>
              <a:gd name="connsiteX5" fmla="*/ 803360 w 2020196"/>
              <a:gd name="connsiteY5" fmla="*/ 206738 h 826951"/>
              <a:gd name="connsiteX6" fmla="*/ 1010098 w 2020196"/>
              <a:gd name="connsiteY6" fmla="*/ 0 h 826951"/>
              <a:gd name="connsiteX7" fmla="*/ 1216836 w 2020196"/>
              <a:gd name="connsiteY7" fmla="*/ 206738 h 826951"/>
              <a:gd name="connsiteX8" fmla="*/ 1113467 w 2020196"/>
              <a:gd name="connsiteY8" fmla="*/ 206738 h 826951"/>
              <a:gd name="connsiteX9" fmla="*/ 1113467 w 2020196"/>
              <a:gd name="connsiteY9" fmla="*/ 516844 h 826951"/>
              <a:gd name="connsiteX10" fmla="*/ 1813458 w 2020196"/>
              <a:gd name="connsiteY10" fmla="*/ 516844 h 826951"/>
              <a:gd name="connsiteX11" fmla="*/ 1813458 w 2020196"/>
              <a:gd name="connsiteY11" fmla="*/ 413476 h 826951"/>
              <a:gd name="connsiteX12" fmla="*/ 2020196 w 2020196"/>
              <a:gd name="connsiteY12" fmla="*/ 620213 h 826951"/>
              <a:gd name="connsiteX13" fmla="*/ 1813458 w 2020196"/>
              <a:gd name="connsiteY13" fmla="*/ 826951 h 826951"/>
              <a:gd name="connsiteX14" fmla="*/ 1813458 w 2020196"/>
              <a:gd name="connsiteY14" fmla="*/ 723582 h 826951"/>
              <a:gd name="connsiteX15" fmla="*/ 206738 w 2020196"/>
              <a:gd name="connsiteY15" fmla="*/ 723582 h 826951"/>
              <a:gd name="connsiteX16" fmla="*/ 206738 w 2020196"/>
              <a:gd name="connsiteY16" fmla="*/ 826951 h 826951"/>
              <a:gd name="connsiteX17" fmla="*/ 0 w 2020196"/>
              <a:gd name="connsiteY17" fmla="*/ 620213 h 826951"/>
              <a:gd name="connsiteX0" fmla="*/ 0 w 2020196"/>
              <a:gd name="connsiteY0" fmla="*/ 451771 h 658509"/>
              <a:gd name="connsiteX1" fmla="*/ 206738 w 2020196"/>
              <a:gd name="connsiteY1" fmla="*/ 245034 h 658509"/>
              <a:gd name="connsiteX2" fmla="*/ 206738 w 2020196"/>
              <a:gd name="connsiteY2" fmla="*/ 348402 h 658509"/>
              <a:gd name="connsiteX3" fmla="*/ 906729 w 2020196"/>
              <a:gd name="connsiteY3" fmla="*/ 348402 h 658509"/>
              <a:gd name="connsiteX4" fmla="*/ 906729 w 2020196"/>
              <a:gd name="connsiteY4" fmla="*/ 38296 h 658509"/>
              <a:gd name="connsiteX5" fmla="*/ 803360 w 2020196"/>
              <a:gd name="connsiteY5" fmla="*/ 38296 h 658509"/>
              <a:gd name="connsiteX6" fmla="*/ 1022130 w 2020196"/>
              <a:gd name="connsiteY6" fmla="*/ 0 h 658509"/>
              <a:gd name="connsiteX7" fmla="*/ 1216836 w 2020196"/>
              <a:gd name="connsiteY7" fmla="*/ 38296 h 658509"/>
              <a:gd name="connsiteX8" fmla="*/ 1113467 w 2020196"/>
              <a:gd name="connsiteY8" fmla="*/ 38296 h 658509"/>
              <a:gd name="connsiteX9" fmla="*/ 1113467 w 2020196"/>
              <a:gd name="connsiteY9" fmla="*/ 348402 h 658509"/>
              <a:gd name="connsiteX10" fmla="*/ 1813458 w 2020196"/>
              <a:gd name="connsiteY10" fmla="*/ 348402 h 658509"/>
              <a:gd name="connsiteX11" fmla="*/ 1813458 w 2020196"/>
              <a:gd name="connsiteY11" fmla="*/ 245034 h 658509"/>
              <a:gd name="connsiteX12" fmla="*/ 2020196 w 2020196"/>
              <a:gd name="connsiteY12" fmla="*/ 451771 h 658509"/>
              <a:gd name="connsiteX13" fmla="*/ 1813458 w 2020196"/>
              <a:gd name="connsiteY13" fmla="*/ 658509 h 658509"/>
              <a:gd name="connsiteX14" fmla="*/ 1813458 w 2020196"/>
              <a:gd name="connsiteY14" fmla="*/ 555140 h 658509"/>
              <a:gd name="connsiteX15" fmla="*/ 206738 w 2020196"/>
              <a:gd name="connsiteY15" fmla="*/ 555140 h 658509"/>
              <a:gd name="connsiteX16" fmla="*/ 206738 w 2020196"/>
              <a:gd name="connsiteY16" fmla="*/ 658509 h 658509"/>
              <a:gd name="connsiteX17" fmla="*/ 0 w 2020196"/>
              <a:gd name="connsiteY17" fmla="*/ 451771 h 658509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803360 w 2020196"/>
              <a:gd name="connsiteY5" fmla="*/ 0 h 620213"/>
              <a:gd name="connsiteX6" fmla="*/ 1022130 w 2020196"/>
              <a:gd name="connsiteY6" fmla="*/ 9831 h 620213"/>
              <a:gd name="connsiteX7" fmla="*/ 1216836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803360 w 2020196"/>
              <a:gd name="connsiteY5" fmla="*/ 0 h 620213"/>
              <a:gd name="connsiteX6" fmla="*/ 1022130 w 2020196"/>
              <a:gd name="connsiteY6" fmla="*/ 9831 h 620213"/>
              <a:gd name="connsiteX7" fmla="*/ 1072457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  <a:gd name="connsiteX0" fmla="*/ 0 w 2020196"/>
              <a:gd name="connsiteY0" fmla="*/ 413475 h 620213"/>
              <a:gd name="connsiteX1" fmla="*/ 206738 w 2020196"/>
              <a:gd name="connsiteY1" fmla="*/ 206738 h 620213"/>
              <a:gd name="connsiteX2" fmla="*/ 206738 w 2020196"/>
              <a:gd name="connsiteY2" fmla="*/ 310106 h 620213"/>
              <a:gd name="connsiteX3" fmla="*/ 906729 w 2020196"/>
              <a:gd name="connsiteY3" fmla="*/ 310106 h 620213"/>
              <a:gd name="connsiteX4" fmla="*/ 906729 w 2020196"/>
              <a:gd name="connsiteY4" fmla="*/ 0 h 620213"/>
              <a:gd name="connsiteX5" fmla="*/ 983834 w 2020196"/>
              <a:gd name="connsiteY5" fmla="*/ 0 h 620213"/>
              <a:gd name="connsiteX6" fmla="*/ 1022130 w 2020196"/>
              <a:gd name="connsiteY6" fmla="*/ 9831 h 620213"/>
              <a:gd name="connsiteX7" fmla="*/ 1072457 w 2020196"/>
              <a:gd name="connsiteY7" fmla="*/ 0 h 620213"/>
              <a:gd name="connsiteX8" fmla="*/ 1113467 w 2020196"/>
              <a:gd name="connsiteY8" fmla="*/ 0 h 620213"/>
              <a:gd name="connsiteX9" fmla="*/ 1113467 w 2020196"/>
              <a:gd name="connsiteY9" fmla="*/ 310106 h 620213"/>
              <a:gd name="connsiteX10" fmla="*/ 1813458 w 2020196"/>
              <a:gd name="connsiteY10" fmla="*/ 310106 h 620213"/>
              <a:gd name="connsiteX11" fmla="*/ 1813458 w 2020196"/>
              <a:gd name="connsiteY11" fmla="*/ 206738 h 620213"/>
              <a:gd name="connsiteX12" fmla="*/ 2020196 w 2020196"/>
              <a:gd name="connsiteY12" fmla="*/ 413475 h 620213"/>
              <a:gd name="connsiteX13" fmla="*/ 1813458 w 2020196"/>
              <a:gd name="connsiteY13" fmla="*/ 620213 h 620213"/>
              <a:gd name="connsiteX14" fmla="*/ 1813458 w 2020196"/>
              <a:gd name="connsiteY14" fmla="*/ 516844 h 620213"/>
              <a:gd name="connsiteX15" fmla="*/ 206738 w 2020196"/>
              <a:gd name="connsiteY15" fmla="*/ 516844 h 620213"/>
              <a:gd name="connsiteX16" fmla="*/ 206738 w 2020196"/>
              <a:gd name="connsiteY16" fmla="*/ 620213 h 620213"/>
              <a:gd name="connsiteX17" fmla="*/ 0 w 2020196"/>
              <a:gd name="connsiteY17" fmla="*/ 413475 h 62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20196" h="620213">
                <a:moveTo>
                  <a:pt x="0" y="413475"/>
                </a:moveTo>
                <a:lnTo>
                  <a:pt x="206738" y="206738"/>
                </a:lnTo>
                <a:lnTo>
                  <a:pt x="206738" y="310106"/>
                </a:lnTo>
                <a:lnTo>
                  <a:pt x="906729" y="310106"/>
                </a:lnTo>
                <a:lnTo>
                  <a:pt x="906729" y="0"/>
                </a:lnTo>
                <a:lnTo>
                  <a:pt x="983834" y="0"/>
                </a:lnTo>
                <a:lnTo>
                  <a:pt x="1022130" y="9831"/>
                </a:lnTo>
                <a:lnTo>
                  <a:pt x="1072457" y="0"/>
                </a:lnTo>
                <a:lnTo>
                  <a:pt x="1113467" y="0"/>
                </a:lnTo>
                <a:lnTo>
                  <a:pt x="1113467" y="310106"/>
                </a:lnTo>
                <a:lnTo>
                  <a:pt x="1813458" y="310106"/>
                </a:lnTo>
                <a:lnTo>
                  <a:pt x="1813458" y="206738"/>
                </a:lnTo>
                <a:lnTo>
                  <a:pt x="2020196" y="413475"/>
                </a:lnTo>
                <a:lnTo>
                  <a:pt x="1813458" y="620213"/>
                </a:lnTo>
                <a:lnTo>
                  <a:pt x="1813458" y="516844"/>
                </a:lnTo>
                <a:lnTo>
                  <a:pt x="206738" y="516844"/>
                </a:lnTo>
                <a:lnTo>
                  <a:pt x="206738" y="620213"/>
                </a:lnTo>
                <a:lnTo>
                  <a:pt x="0" y="413475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 descr="Menüband mit einfarbiger Füllung">
            <a:extLst>
              <a:ext uri="{FF2B5EF4-FFF2-40B4-BE49-F238E27FC236}">
                <a16:creationId xmlns:a16="http://schemas.microsoft.com/office/drawing/2014/main" id="{DAB8CDFD-B93F-07B2-F3FE-6455A70006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34957">
            <a:off x="10660161" y="49504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27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2" grpId="0" animBg="1"/>
      <p:bldP spid="28" grpId="0" animBg="1"/>
      <p:bldP spid="2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930102" y="-24085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16183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9059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019355" y="-327770"/>
            <a:ext cx="2722984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10026405" y="-305567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3109CA-4BA7-9C6C-BE95-090A12416997}"/>
              </a:ext>
            </a:extLst>
          </p:cNvPr>
          <p:cNvSpPr/>
          <p:nvPr/>
        </p:nvSpPr>
        <p:spPr>
          <a:xfrm>
            <a:off x="4916963" y="2598868"/>
            <a:ext cx="1991956" cy="58477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Zeitaufwendig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DEEE74C-1441-5E20-5CF6-C7A0F330460E}"/>
              </a:ext>
            </a:extLst>
          </p:cNvPr>
          <p:cNvSpPr/>
          <p:nvPr/>
        </p:nvSpPr>
        <p:spPr>
          <a:xfrm>
            <a:off x="1745522" y="4252511"/>
            <a:ext cx="2279445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Manuelle Arbeit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Projektbegründung</a:t>
            </a:r>
            <a:endParaRPr lang="de-DE"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2A8FCA-5DFA-AFF5-4226-BB8C4FA1573A}"/>
              </a:ext>
            </a:extLst>
          </p:cNvPr>
          <p:cNvSpPr/>
          <p:nvPr/>
        </p:nvSpPr>
        <p:spPr>
          <a:xfrm>
            <a:off x="4049345" y="5763718"/>
            <a:ext cx="3611692" cy="58477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Ressourcenverschwendung</a:t>
            </a:r>
          </a:p>
        </p:txBody>
      </p:sp>
      <p:pic>
        <p:nvPicPr>
          <p:cNvPr id="11" name="Grafik 10" descr="Karton geöffnet mit einfarbiger Füllung">
            <a:extLst>
              <a:ext uri="{FF2B5EF4-FFF2-40B4-BE49-F238E27FC236}">
                <a16:creationId xmlns:a16="http://schemas.microsoft.com/office/drawing/2014/main" id="{AF7C9215-AAB5-7B00-AF62-9E34D0C96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0834" y="3338064"/>
            <a:ext cx="914400" cy="914447"/>
          </a:xfrm>
          <a:prstGeom prst="rect">
            <a:avLst/>
          </a:prstGeom>
        </p:spPr>
      </p:pic>
      <p:pic>
        <p:nvPicPr>
          <p:cNvPr id="17" name="Grafik 16" descr="Müll-verboten-Zeichen mit einfarbiger Füllung">
            <a:extLst>
              <a:ext uri="{FF2B5EF4-FFF2-40B4-BE49-F238E27FC236}">
                <a16:creationId xmlns:a16="http://schemas.microsoft.com/office/drawing/2014/main" id="{24FB84DB-76C7-6B89-90DD-AA93CBB0F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5741" y="4849318"/>
            <a:ext cx="914400" cy="914400"/>
          </a:xfrm>
          <a:prstGeom prst="rect">
            <a:avLst/>
          </a:prstGeom>
        </p:spPr>
      </p:pic>
      <p:pic>
        <p:nvPicPr>
          <p:cNvPr id="19" name="Grafik 18" descr="Stoppuhr 75% mit einfarbiger Füllung">
            <a:extLst>
              <a:ext uri="{FF2B5EF4-FFF2-40B4-BE49-F238E27FC236}">
                <a16:creationId xmlns:a16="http://schemas.microsoft.com/office/drawing/2014/main" id="{01E1E07F-1A51-6573-D577-B141132730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5741" y="1709569"/>
            <a:ext cx="914400" cy="914400"/>
          </a:xfrm>
          <a:prstGeom prst="rect">
            <a:avLst/>
          </a:prstGeom>
        </p:spPr>
      </p:pic>
      <p:pic>
        <p:nvPicPr>
          <p:cNvPr id="21" name="Grafik 20" descr="Kalligraphie-Stift mit einfarbiger Füllung">
            <a:extLst>
              <a:ext uri="{FF2B5EF4-FFF2-40B4-BE49-F238E27FC236}">
                <a16:creationId xmlns:a16="http://schemas.microsoft.com/office/drawing/2014/main" id="{84AFE423-AF12-9C31-A445-40449C63FC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0568" y="3270045"/>
            <a:ext cx="914400" cy="9144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C28C1215-B0C0-909F-88F4-9CA36D03FC8D}"/>
              </a:ext>
            </a:extLst>
          </p:cNvPr>
          <p:cNvSpPr/>
          <p:nvPr/>
        </p:nvSpPr>
        <p:spPr>
          <a:xfrm>
            <a:off x="7661037" y="4250894"/>
            <a:ext cx="2753994" cy="58480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Platzverschwendung</a:t>
            </a:r>
          </a:p>
        </p:txBody>
      </p:sp>
    </p:spTree>
    <p:extLst>
      <p:ext uri="{BB962C8B-B14F-4D97-AF65-F5344CB8AC3E}">
        <p14:creationId xmlns:p14="http://schemas.microsoft.com/office/powerpoint/2010/main" val="275211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2" grpId="0" animBg="1"/>
      <p:bldP spid="28" grpId="0" animBg="1"/>
      <p:bldP spid="2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>
            <a:extLst>
              <a:ext uri="{FF2B5EF4-FFF2-40B4-BE49-F238E27FC236}">
                <a16:creationId xmlns:a16="http://schemas.microsoft.com/office/drawing/2014/main" id="{2C0B185D-D5CA-11BD-E194-C360146F8F2D}"/>
              </a:ext>
            </a:extLst>
          </p:cNvPr>
          <p:cNvSpPr/>
          <p:nvPr/>
        </p:nvSpPr>
        <p:spPr>
          <a:xfrm>
            <a:off x="985272" y="-74345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930102" y="-24085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 Vorstellung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16183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9059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019355" y="-327770"/>
            <a:ext cx="2722984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10026405" y="-305567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Projektabgrenzung</a:t>
            </a:r>
            <a:endParaRPr lang="de-DE" sz="2800" dirty="0"/>
          </a:p>
        </p:txBody>
      </p:sp>
      <p:pic>
        <p:nvPicPr>
          <p:cNvPr id="6" name="Grafik 5" descr="Bulle Silhouette">
            <a:extLst>
              <a:ext uri="{FF2B5EF4-FFF2-40B4-BE49-F238E27FC236}">
                <a16:creationId xmlns:a16="http://schemas.microsoft.com/office/drawing/2014/main" id="{D07BEB46-4735-9605-3206-F463E00E3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890" y="3062229"/>
            <a:ext cx="1076635" cy="1076635"/>
          </a:xfrm>
          <a:prstGeom prst="rect">
            <a:avLst/>
          </a:prstGeom>
        </p:spPr>
      </p:pic>
      <p:pic>
        <p:nvPicPr>
          <p:cNvPr id="14" name="Grafik 13" descr="Bär Silhouette">
            <a:extLst>
              <a:ext uri="{FF2B5EF4-FFF2-40B4-BE49-F238E27FC236}">
                <a16:creationId xmlns:a16="http://schemas.microsoft.com/office/drawing/2014/main" id="{83E053AD-992E-A6FE-0261-E6CA95DDB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9967" y="4488098"/>
            <a:ext cx="1076635" cy="1076635"/>
          </a:xfrm>
          <a:prstGeom prst="rect">
            <a:avLst/>
          </a:prstGeom>
        </p:spPr>
      </p:pic>
      <p:pic>
        <p:nvPicPr>
          <p:cNvPr id="16" name="Grafik 15" descr="Schwein Silhouette">
            <a:extLst>
              <a:ext uri="{FF2B5EF4-FFF2-40B4-BE49-F238E27FC236}">
                <a16:creationId xmlns:a16="http://schemas.microsoft.com/office/drawing/2014/main" id="{43098B12-B766-3B52-5F2C-13F63F2E23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4890" y="3976629"/>
            <a:ext cx="1076635" cy="1076635"/>
          </a:xfrm>
          <a:prstGeom prst="rect">
            <a:avLst/>
          </a:prstGeom>
        </p:spPr>
      </p:pic>
      <p:pic>
        <p:nvPicPr>
          <p:cNvPr id="20" name="Grafik 19" descr="Wolf Silhouette">
            <a:extLst>
              <a:ext uri="{FF2B5EF4-FFF2-40B4-BE49-F238E27FC236}">
                <a16:creationId xmlns:a16="http://schemas.microsoft.com/office/drawing/2014/main" id="{1252D01C-C7AA-E613-68B5-891B8F128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5045" y="3976629"/>
            <a:ext cx="1076635" cy="1076635"/>
          </a:xfrm>
          <a:prstGeom prst="rect">
            <a:avLst/>
          </a:prstGeom>
        </p:spPr>
      </p:pic>
      <p:pic>
        <p:nvPicPr>
          <p:cNvPr id="26" name="Grafik 25" descr="Adler Silhouette">
            <a:extLst>
              <a:ext uri="{FF2B5EF4-FFF2-40B4-BE49-F238E27FC236}">
                <a16:creationId xmlns:a16="http://schemas.microsoft.com/office/drawing/2014/main" id="{5C9C2D5D-2CE8-88FC-AADB-39AD1F04AF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45045" y="3044057"/>
            <a:ext cx="1076635" cy="1076635"/>
          </a:xfrm>
          <a:prstGeom prst="rect">
            <a:avLst/>
          </a:prstGeom>
        </p:spPr>
      </p:pic>
      <p:pic>
        <p:nvPicPr>
          <p:cNvPr id="29" name="Grafik 28" descr="Tiger Silhouette">
            <a:extLst>
              <a:ext uri="{FF2B5EF4-FFF2-40B4-BE49-F238E27FC236}">
                <a16:creationId xmlns:a16="http://schemas.microsoft.com/office/drawing/2014/main" id="{9FFFD558-1864-DB7C-1184-D5B5D8421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00251" y="3534406"/>
            <a:ext cx="1076635" cy="1076635"/>
          </a:xfrm>
          <a:prstGeom prst="rect">
            <a:avLst/>
          </a:prstGeom>
        </p:spPr>
      </p:pic>
      <p:pic>
        <p:nvPicPr>
          <p:cNvPr id="31" name="Grafik 30" descr="Affe Silhouette">
            <a:extLst>
              <a:ext uri="{FF2B5EF4-FFF2-40B4-BE49-F238E27FC236}">
                <a16:creationId xmlns:a16="http://schemas.microsoft.com/office/drawing/2014/main" id="{529707B3-CD1E-7AFD-9752-9727F204C5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0251" y="2586856"/>
            <a:ext cx="1076635" cy="1076635"/>
          </a:xfrm>
          <a:prstGeom prst="rect">
            <a:avLst/>
          </a:prstGeom>
        </p:spPr>
      </p:pic>
      <p:pic>
        <p:nvPicPr>
          <p:cNvPr id="33" name="Grafik 32" descr="Schließen mit einfarbiger Füllung">
            <a:extLst>
              <a:ext uri="{FF2B5EF4-FFF2-40B4-BE49-F238E27FC236}">
                <a16:creationId xmlns:a16="http://schemas.microsoft.com/office/drawing/2014/main" id="{F42049BC-DC58-06C8-1A4A-465A4FEEE2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2220" y="2320281"/>
            <a:ext cx="3312695" cy="3312695"/>
          </a:xfrm>
          <a:prstGeom prst="rect">
            <a:avLst/>
          </a:prstGeom>
        </p:spPr>
      </p:pic>
      <p:pic>
        <p:nvPicPr>
          <p:cNvPr id="35" name="Grafik 34" descr="Liste mit einfarbiger Füllung">
            <a:extLst>
              <a:ext uri="{FF2B5EF4-FFF2-40B4-BE49-F238E27FC236}">
                <a16:creationId xmlns:a16="http://schemas.microsoft.com/office/drawing/2014/main" id="{E1E33F73-7B0D-D167-675A-451D260633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97087" y="3137252"/>
            <a:ext cx="2003224" cy="2003224"/>
          </a:xfrm>
          <a:prstGeom prst="rect">
            <a:avLst/>
          </a:prstGeom>
        </p:spPr>
      </p:pic>
      <p:pic>
        <p:nvPicPr>
          <p:cNvPr id="36" name="Grafik 35" descr="Schließen mit einfarbiger Füllung">
            <a:extLst>
              <a:ext uri="{FF2B5EF4-FFF2-40B4-BE49-F238E27FC236}">
                <a16:creationId xmlns:a16="http://schemas.microsoft.com/office/drawing/2014/main" id="{704DE4BE-774B-4360-1907-292A79D093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2351" y="2459040"/>
            <a:ext cx="3312695" cy="3312695"/>
          </a:xfrm>
          <a:prstGeom prst="rect">
            <a:avLst/>
          </a:prstGeom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306CF302-F43E-E6BB-151A-FDD3F7374C55}"/>
              </a:ext>
            </a:extLst>
          </p:cNvPr>
          <p:cNvSpPr/>
          <p:nvPr/>
        </p:nvSpPr>
        <p:spPr>
          <a:xfrm>
            <a:off x="3010348" y="-1633578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09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930102" y="-33191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010348" y="-2207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9059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019355" y="-327770"/>
            <a:ext cx="2722984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10026405" y="-305567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Projektplanung - Planung</a:t>
            </a:r>
            <a:endParaRPr lang="de-DE"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AAF2EC0-D083-67E2-A5E0-3E4E701C3707}"/>
              </a:ext>
            </a:extLst>
          </p:cNvPr>
          <p:cNvSpPr/>
          <p:nvPr/>
        </p:nvSpPr>
        <p:spPr>
          <a:xfrm>
            <a:off x="307670" y="1973320"/>
            <a:ext cx="4020926" cy="3117085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400" dirty="0">
              <a:solidFill>
                <a:schemeClr val="tx1"/>
              </a:solidFill>
            </a:endParaRP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9F00AEBD-C637-EE89-41F6-F94893222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08804"/>
              </p:ext>
            </p:extLst>
          </p:nvPr>
        </p:nvGraphicFramePr>
        <p:xfrm>
          <a:off x="344582" y="1994182"/>
          <a:ext cx="4020926" cy="311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0463">
                  <a:extLst>
                    <a:ext uri="{9D8B030D-6E8A-4147-A177-3AD203B41FA5}">
                      <a16:colId xmlns:a16="http://schemas.microsoft.com/office/drawing/2014/main" val="2056712714"/>
                    </a:ext>
                  </a:extLst>
                </a:gridCol>
                <a:gridCol w="2010463">
                  <a:extLst>
                    <a:ext uri="{9D8B030D-6E8A-4147-A177-3AD203B41FA5}">
                      <a16:colId xmlns:a16="http://schemas.microsoft.com/office/drawing/2014/main" val="761360451"/>
                    </a:ext>
                  </a:extLst>
                </a:gridCol>
              </a:tblGrid>
              <a:tr h="365723">
                <a:tc>
                  <a:txBody>
                    <a:bodyPr/>
                    <a:lstStyle/>
                    <a:p>
                      <a:r>
                        <a:rPr lang="de-DE" sz="2000" b="1" dirty="0"/>
                        <a:t>Projektphase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/>
                        <a:t>Stunden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82030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1 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121354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2 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65892"/>
                  </a:ext>
                </a:extLst>
              </a:tr>
              <a:tr h="472697">
                <a:tc>
                  <a:txBody>
                    <a:bodyPr/>
                    <a:lstStyle/>
                    <a:p>
                      <a:r>
                        <a:rPr lang="de-DE" sz="2000" dirty="0"/>
                        <a:t>3 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370846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dirty="0"/>
                        <a:t>4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62778"/>
                  </a:ext>
                </a:extLst>
              </a:tr>
              <a:tr h="434845">
                <a:tc>
                  <a:txBody>
                    <a:bodyPr/>
                    <a:lstStyle/>
                    <a:p>
                      <a:r>
                        <a:rPr lang="de-DE" sz="2000" dirty="0"/>
                        <a:t>5 Dokumentation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26887"/>
                  </a:ext>
                </a:extLst>
              </a:tr>
              <a:tr h="365723">
                <a:tc>
                  <a:txBody>
                    <a:bodyPr/>
                    <a:lstStyle/>
                    <a:p>
                      <a:r>
                        <a:rPr lang="de-DE" sz="2000" b="1" dirty="0"/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1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159792"/>
                  </a:ext>
                </a:extLst>
              </a:tr>
            </a:tbl>
          </a:graphicData>
        </a:graphic>
      </p:graphicFrame>
      <p:sp>
        <p:nvSpPr>
          <p:cNvPr id="15" name="Rechteck 14">
            <a:extLst>
              <a:ext uri="{FF2B5EF4-FFF2-40B4-BE49-F238E27FC236}">
                <a16:creationId xmlns:a16="http://schemas.microsoft.com/office/drawing/2014/main" id="{25A03654-1EB8-064F-5713-508F02DE05A6}"/>
              </a:ext>
            </a:extLst>
          </p:cNvPr>
          <p:cNvSpPr/>
          <p:nvPr/>
        </p:nvSpPr>
        <p:spPr>
          <a:xfrm>
            <a:off x="5343125" y="5320548"/>
            <a:ext cx="1719435" cy="750829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Model View Controller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9A50D7-C5CE-7304-5D08-9C2DF5DA5FD9}"/>
              </a:ext>
            </a:extLst>
          </p:cNvPr>
          <p:cNvSpPr/>
          <p:nvPr/>
        </p:nvSpPr>
        <p:spPr>
          <a:xfrm>
            <a:off x="6478601" y="1948397"/>
            <a:ext cx="4400286" cy="2473737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Wasserfallmodell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Front-End: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HTML, CSS, </a:t>
            </a:r>
            <a:r>
              <a:rPr lang="de-DE" sz="2400" dirty="0" err="1">
                <a:solidFill>
                  <a:schemeClr val="tx1"/>
                </a:solidFill>
              </a:rPr>
              <a:t>Javascript</a:t>
            </a:r>
            <a:endParaRPr lang="de-DE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Back-End: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PHP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/>
                </a:solidFill>
              </a:rPr>
              <a:t>MariaDB</a:t>
            </a: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18" name="Grafik 17" descr="Schließen mit einfarbiger Füllung">
            <a:extLst>
              <a:ext uri="{FF2B5EF4-FFF2-40B4-BE49-F238E27FC236}">
                <a16:creationId xmlns:a16="http://schemas.microsoft.com/office/drawing/2014/main" id="{51743171-7700-5167-E493-CC648B60B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0510" y="4933630"/>
            <a:ext cx="1524663" cy="1524663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A3D329A-C948-9534-96B3-B66B318E7CF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4365508" y="3185266"/>
            <a:ext cx="2113093" cy="367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599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uiExpand="1" build="p" animBg="1"/>
      <p:bldP spid="15" grpId="0" uiExpand="1" animBg="1"/>
      <p:bldP spid="17" grpId="0" uiExpan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930102" y="-33191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010348" y="-2207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Planung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5090595" y="-327770"/>
            <a:ext cx="1644693" cy="651129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019355" y="-327770"/>
            <a:ext cx="2722984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10026405" y="-305567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Projektplanung - Analyse</a:t>
            </a:r>
            <a:endParaRPr lang="de-DE" sz="2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9E6C25-9E0C-46A5-FBB9-3B4436473879}"/>
              </a:ext>
            </a:extLst>
          </p:cNvPr>
          <p:cNvSpPr/>
          <p:nvPr/>
        </p:nvSpPr>
        <p:spPr>
          <a:xfrm>
            <a:off x="1828191" y="2278122"/>
            <a:ext cx="3863472" cy="3131046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Anforderungen: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Zahlen berechnen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Nicht negativ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Beschränkte Länge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Kein Komma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Alles Pflichtfelder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Abspeichern (Datenbank)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A0C3C86-F269-F125-1DD1-5142DEBB8ABA}"/>
              </a:ext>
            </a:extLst>
          </p:cNvPr>
          <p:cNvSpPr/>
          <p:nvPr/>
        </p:nvSpPr>
        <p:spPr>
          <a:xfrm>
            <a:off x="7019355" y="2278121"/>
            <a:ext cx="3863472" cy="1541951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400" dirty="0">
              <a:solidFill>
                <a:schemeClr val="tx1"/>
              </a:solidFill>
            </a:endParaRPr>
          </a:p>
          <a:p>
            <a:endParaRPr lang="de-DE" sz="2400" dirty="0">
              <a:solidFill>
                <a:schemeClr val="tx1"/>
              </a:solidFill>
            </a:endParaRP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66C4E849-0B11-DEB1-D9DB-648A4D5F8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32927"/>
              </p:ext>
            </p:extLst>
          </p:nvPr>
        </p:nvGraphicFramePr>
        <p:xfrm>
          <a:off x="7019355" y="2301693"/>
          <a:ext cx="3863474" cy="1541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1737">
                  <a:extLst>
                    <a:ext uri="{9D8B030D-6E8A-4147-A177-3AD203B41FA5}">
                      <a16:colId xmlns:a16="http://schemas.microsoft.com/office/drawing/2014/main" val="1285099138"/>
                    </a:ext>
                  </a:extLst>
                </a:gridCol>
                <a:gridCol w="1931737">
                  <a:extLst>
                    <a:ext uri="{9D8B030D-6E8A-4147-A177-3AD203B41FA5}">
                      <a16:colId xmlns:a16="http://schemas.microsoft.com/office/drawing/2014/main" val="3566909724"/>
                    </a:ext>
                  </a:extLst>
                </a:gridCol>
              </a:tblGrid>
              <a:tr h="420456"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Projektkosten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72312"/>
                  </a:ext>
                </a:extLst>
              </a:tr>
              <a:tr h="420456">
                <a:tc>
                  <a:txBody>
                    <a:bodyPr/>
                    <a:lstStyle/>
                    <a:p>
                      <a:r>
                        <a:rPr lang="de-DE" sz="20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4833"/>
                  </a:ext>
                </a:extLst>
              </a:tr>
              <a:tr h="558388">
                <a:tc>
                  <a:txBody>
                    <a:bodyPr/>
                    <a:lstStyle/>
                    <a:p>
                      <a:r>
                        <a:rPr lang="de-DE" sz="2000" dirty="0"/>
                        <a:t>Azubi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/>
                        <a:t>70h * 10€/h =</a:t>
                      </a:r>
                    </a:p>
                    <a:p>
                      <a:pPr algn="r"/>
                      <a:r>
                        <a:rPr lang="de-DE" sz="2000" dirty="0"/>
                        <a:t>700€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95763"/>
                  </a:ext>
                </a:extLst>
              </a:tr>
            </a:tbl>
          </a:graphicData>
        </a:graphic>
      </p:graphicFrame>
      <p:sp>
        <p:nvSpPr>
          <p:cNvPr id="13" name="Ellipse 12">
            <a:extLst>
              <a:ext uri="{FF2B5EF4-FFF2-40B4-BE49-F238E27FC236}">
                <a16:creationId xmlns:a16="http://schemas.microsoft.com/office/drawing/2014/main" id="{15C28BB1-77DC-BFA6-391D-E79CCC3BF732}"/>
              </a:ext>
            </a:extLst>
          </p:cNvPr>
          <p:cNvSpPr/>
          <p:nvPr/>
        </p:nvSpPr>
        <p:spPr>
          <a:xfrm>
            <a:off x="3010348" y="-2068847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E584FE3-2385-3326-F0D8-F7D20BF25539}"/>
              </a:ext>
            </a:extLst>
          </p:cNvPr>
          <p:cNvSpPr/>
          <p:nvPr/>
        </p:nvSpPr>
        <p:spPr>
          <a:xfrm>
            <a:off x="4939108" y="-1748693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97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uiExpand="1" animBg="1"/>
      <p:bldP spid="10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3D5F6C1D-A226-076A-D5BE-FA6FDE6FEDA8}"/>
              </a:ext>
            </a:extLst>
          </p:cNvPr>
          <p:cNvSpPr/>
          <p:nvPr/>
        </p:nvSpPr>
        <p:spPr>
          <a:xfrm>
            <a:off x="930102" y="-331918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52000" rtlCol="0" anchor="ctr"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Vorstellung</a:t>
            </a:r>
          </a:p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8B6A0FE-2795-26C0-0530-8F2D5C82A6DE}"/>
              </a:ext>
            </a:extLst>
          </p:cNvPr>
          <p:cNvSpPr/>
          <p:nvPr/>
        </p:nvSpPr>
        <p:spPr>
          <a:xfrm>
            <a:off x="3010348" y="-320154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Planung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CEE01BD-80E2-7F4B-11C9-ED28FA898289}"/>
              </a:ext>
            </a:extLst>
          </p:cNvPr>
          <p:cNvSpPr/>
          <p:nvPr/>
        </p:nvSpPr>
        <p:spPr>
          <a:xfrm>
            <a:off x="4939108" y="0"/>
            <a:ext cx="1947666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85D6DC9-193C-FFD7-CA1D-E783A7FA2D0F}"/>
              </a:ext>
            </a:extLst>
          </p:cNvPr>
          <p:cNvSpPr/>
          <p:nvPr/>
        </p:nvSpPr>
        <p:spPr>
          <a:xfrm>
            <a:off x="7019355" y="-327770"/>
            <a:ext cx="2722984" cy="651127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8578F7-D7A9-CFB2-5615-EDA684EA4867}"/>
              </a:ext>
            </a:extLst>
          </p:cNvPr>
          <p:cNvSpPr/>
          <p:nvPr/>
        </p:nvSpPr>
        <p:spPr>
          <a:xfrm>
            <a:off x="10026405" y="-305567"/>
            <a:ext cx="1644693" cy="651128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Fazit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4ECD738-3667-6BE0-D60E-CAFC6E59D93A}"/>
              </a:ext>
            </a:extLst>
          </p:cNvPr>
          <p:cNvSpPr txBox="1"/>
          <p:nvPr/>
        </p:nvSpPr>
        <p:spPr>
          <a:xfrm>
            <a:off x="32249" y="1008353"/>
            <a:ext cx="119634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Entwurfsphase</a:t>
            </a:r>
            <a:endParaRPr lang="de-DE"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87E8B9-931A-D1E7-C7F9-A5ED6031CCAD}"/>
              </a:ext>
            </a:extLst>
          </p:cNvPr>
          <p:cNvSpPr/>
          <p:nvPr/>
        </p:nvSpPr>
        <p:spPr>
          <a:xfrm>
            <a:off x="2158577" y="2853560"/>
            <a:ext cx="1905609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Eingabefelder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04D4FF-91C0-A620-6424-D3D9A59E54C3}"/>
              </a:ext>
            </a:extLst>
          </p:cNvPr>
          <p:cNvSpPr/>
          <p:nvPr/>
        </p:nvSpPr>
        <p:spPr>
          <a:xfrm>
            <a:off x="2563390" y="3840274"/>
            <a:ext cx="1095984" cy="56610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Button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F27C0-71ED-BBBA-08C9-EAF5C8D914ED}"/>
              </a:ext>
            </a:extLst>
          </p:cNvPr>
          <p:cNvSpPr/>
          <p:nvPr/>
        </p:nvSpPr>
        <p:spPr>
          <a:xfrm>
            <a:off x="2396701" y="4792209"/>
            <a:ext cx="1429359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POST/GET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C737AC-680A-223E-BCC1-78152C8E06D8}"/>
              </a:ext>
            </a:extLst>
          </p:cNvPr>
          <p:cNvSpPr/>
          <p:nvPr/>
        </p:nvSpPr>
        <p:spPr>
          <a:xfrm>
            <a:off x="2707283" y="5712063"/>
            <a:ext cx="808194" cy="56610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</a:rPr>
              <a:t>SQL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612576-7555-0388-FC84-1DC049FD415C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111382" y="3438335"/>
            <a:ext cx="0" cy="4019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3CDD224-52BC-1C1D-D724-A26830CD472E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flipH="1">
            <a:off x="3111381" y="4406379"/>
            <a:ext cx="1" cy="3858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9A06C7C-0967-2F7A-6957-A44AD5A30643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3111380" y="5376984"/>
            <a:ext cx="1" cy="335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8DE11C29-6053-0791-DAE9-417F680A1060}"/>
              </a:ext>
            </a:extLst>
          </p:cNvPr>
          <p:cNvSpPr/>
          <p:nvPr/>
        </p:nvSpPr>
        <p:spPr>
          <a:xfrm>
            <a:off x="4783216" y="2278124"/>
            <a:ext cx="1256281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number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03B65BB-E551-9E81-A347-E3DD6DB59447}"/>
              </a:ext>
            </a:extLst>
          </p:cNvPr>
          <p:cNvSpPr/>
          <p:nvPr/>
        </p:nvSpPr>
        <p:spPr>
          <a:xfrm>
            <a:off x="5209684" y="3158935"/>
            <a:ext cx="1406514" cy="584775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max</a:t>
            </a:r>
            <a:r>
              <a:rPr lang="de-DE" sz="2400" dirty="0">
                <a:solidFill>
                  <a:schemeClr val="tx1"/>
                </a:solidFill>
              </a:rPr>
              <a:t>/min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6FBBF08-D35E-C017-6EB6-861D43BE8703}"/>
              </a:ext>
            </a:extLst>
          </p:cNvPr>
          <p:cNvSpPr/>
          <p:nvPr/>
        </p:nvSpPr>
        <p:spPr>
          <a:xfrm>
            <a:off x="4748151" y="4026759"/>
            <a:ext cx="1326410" cy="506069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required</a:t>
            </a:r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FFEB29-DC91-EFB7-61C3-862591C430E5}"/>
              </a:ext>
            </a:extLst>
          </p:cNvPr>
          <p:cNvCxnSpPr>
            <a:cxnSpLocks/>
            <a:stCxn id="2" idx="3"/>
            <a:endCxn id="33" idx="1"/>
          </p:cNvCxnSpPr>
          <p:nvPr/>
        </p:nvCxnSpPr>
        <p:spPr>
          <a:xfrm flipV="1">
            <a:off x="4064186" y="2570512"/>
            <a:ext cx="719030" cy="5754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E962143-D2A4-7F88-76D8-C528EF4DC969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4064186" y="3145948"/>
            <a:ext cx="1145498" cy="3053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EB00191D-9632-1725-CEC7-25F625FB5D7D}"/>
              </a:ext>
            </a:extLst>
          </p:cNvPr>
          <p:cNvCxnSpPr>
            <a:cxnSpLocks/>
            <a:stCxn id="2" idx="3"/>
            <a:endCxn id="35" idx="1"/>
          </p:cNvCxnSpPr>
          <p:nvPr/>
        </p:nvCxnSpPr>
        <p:spPr>
          <a:xfrm>
            <a:off x="4064186" y="3145948"/>
            <a:ext cx="683965" cy="1133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85EE9253-5926-BF45-5225-F533518C107D}"/>
              </a:ext>
            </a:extLst>
          </p:cNvPr>
          <p:cNvSpPr/>
          <p:nvPr/>
        </p:nvSpPr>
        <p:spPr>
          <a:xfrm>
            <a:off x="262982" y="3870291"/>
            <a:ext cx="1326410" cy="506069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tile tx="0" ty="0" sx="100000" sy="100000" flip="none" algn="tl"/>
          </a:blipFill>
          <a:ln>
            <a:solidFill>
              <a:srgbClr val="3323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tx1"/>
                </a:solidFill>
              </a:rPr>
              <a:t>parseInt</a:t>
            </a:r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440895B-8C74-173E-C296-D074DB26E324}"/>
              </a:ext>
            </a:extLst>
          </p:cNvPr>
          <p:cNvCxnSpPr>
            <a:cxnSpLocks/>
            <a:stCxn id="3" idx="1"/>
            <a:endCxn id="64" idx="3"/>
          </p:cNvCxnSpPr>
          <p:nvPr/>
        </p:nvCxnSpPr>
        <p:spPr>
          <a:xfrm flipH="1" flipV="1">
            <a:off x="1589392" y="4123326"/>
            <a:ext cx="97399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fik 68" descr="Ein Bild, das Tisch enthält.">
            <a:extLst>
              <a:ext uri="{FF2B5EF4-FFF2-40B4-BE49-F238E27FC236}">
                <a16:creationId xmlns:a16="http://schemas.microsoft.com/office/drawing/2014/main" id="{6C4ECD0C-A807-F5C3-38DC-44EE2D512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64" y="2603265"/>
            <a:ext cx="2984549" cy="2534051"/>
          </a:xfrm>
          <a:prstGeom prst="rect">
            <a:avLst/>
          </a:prstGeom>
        </p:spPr>
      </p:pic>
      <p:sp>
        <p:nvSpPr>
          <p:cNvPr id="73" name="Ellipse 72">
            <a:extLst>
              <a:ext uri="{FF2B5EF4-FFF2-40B4-BE49-F238E27FC236}">
                <a16:creationId xmlns:a16="http://schemas.microsoft.com/office/drawing/2014/main" id="{A927358A-DF5D-6F84-FCBE-F7CC839346ED}"/>
              </a:ext>
            </a:extLst>
          </p:cNvPr>
          <p:cNvSpPr/>
          <p:nvPr/>
        </p:nvSpPr>
        <p:spPr>
          <a:xfrm>
            <a:off x="5069460" y="-2121794"/>
            <a:ext cx="1796179" cy="65113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Entwurf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20F28DF0-6B7D-FBEF-C111-24E299FD719B}"/>
              </a:ext>
            </a:extLst>
          </p:cNvPr>
          <p:cNvSpPr/>
          <p:nvPr/>
        </p:nvSpPr>
        <p:spPr>
          <a:xfrm>
            <a:off x="7019355" y="-1769879"/>
            <a:ext cx="2848545" cy="929450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33230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743252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uiExpand="1" animBg="1"/>
      <p:bldP spid="3" grpId="0" uiExpand="1" animBg="1"/>
      <p:bldP spid="11" grpId="0" uiExpand="1" animBg="1"/>
      <p:bldP spid="13" grpId="0" uiExpand="1" animBg="1"/>
      <p:bldP spid="33" grpId="0" uiExpand="1" animBg="1"/>
      <p:bldP spid="34" grpId="0" uiExpand="1" animBg="1"/>
      <p:bldP spid="35" grpId="0" uiExpand="1" animBg="1"/>
      <p:bldP spid="64" grpId="0" uiExpand="1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Breitbild</PresentationFormat>
  <Paragraphs>179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cindyy :D</dc:creator>
  <cp:lastModifiedBy>SuS ITK 20/1 Cindy Hinze</cp:lastModifiedBy>
  <cp:revision>25</cp:revision>
  <dcterms:created xsi:type="dcterms:W3CDTF">2022-11-30T12:30:36Z</dcterms:created>
  <dcterms:modified xsi:type="dcterms:W3CDTF">2022-11-30T17:53:36Z</dcterms:modified>
</cp:coreProperties>
</file>